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74" r:id="rId3"/>
    <p:sldId id="257" r:id="rId4"/>
    <p:sldId id="270" r:id="rId5"/>
    <p:sldId id="264" r:id="rId6"/>
    <p:sldId id="261" r:id="rId7"/>
    <p:sldId id="272" r:id="rId8"/>
    <p:sldId id="269" r:id="rId9"/>
    <p:sldId id="265" r:id="rId10"/>
    <p:sldId id="266" r:id="rId11"/>
    <p:sldId id="267" r:id="rId12"/>
    <p:sldId id="268" r:id="rId13"/>
    <p:sldId id="275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>
                <a:solidFill>
                  <a:srgbClr val="FF0000"/>
                </a:solidFill>
              </a:rPr>
              <a:t>Grupo</a:t>
            </a:r>
            <a:r>
              <a:rPr lang="en-US" sz="2400" baseline="0" dirty="0">
                <a:solidFill>
                  <a:srgbClr val="FF0000"/>
                </a:solidFill>
              </a:rPr>
              <a:t> de </a:t>
            </a:r>
            <a:r>
              <a:rPr lang="en-US" sz="2400" baseline="0" dirty="0" err="1">
                <a:solidFill>
                  <a:srgbClr val="FF0000"/>
                </a:solidFill>
              </a:rPr>
              <a:t>Edad</a:t>
            </a:r>
            <a:endParaRPr lang="en-US" sz="2400" dirty="0">
              <a:solidFill>
                <a:srgbClr val="FF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0.17171296296296296"/>
          <c:w val="0.83611111111111114"/>
          <c:h val="0.53546186934966467"/>
        </c:manualLayout>
      </c:layout>
      <c:pie3DChart>
        <c:varyColors val="1"/>
        <c:ser>
          <c:idx val="0"/>
          <c:order val="0"/>
          <c:tx>
            <c:strRef>
              <c:f>GRAFICOS!$B$6</c:f>
              <c:strCache>
                <c:ptCount val="1"/>
                <c:pt idx="0">
                  <c:v>CANT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701-44A0-91C4-E5A96CCCE9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701-44A0-91C4-E5A96CCCE9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701-44A0-91C4-E5A96CCCE9B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701-44A0-91C4-E5A96CCCE9B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701-44A0-91C4-E5A96CCCE9B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701-44A0-91C4-E5A96CCCE9B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701-44A0-91C4-E5A96CCCE9BA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701-44A0-91C4-E5A96CCCE9B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701-44A0-91C4-E5A96CCCE9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701-44A0-91C4-E5A96CCCE9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701-44A0-91C4-E5A96CCCE9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2589928057553956"/>
                  <c:y val="-0.282227463211830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30%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701-44A0-91C4-E5A96CCCE9BA}"/>
                </c:ext>
                <c:ext xmlns:c15="http://schemas.microsoft.com/office/drawing/2012/chart" uri="{CE6537A1-D6FC-4f65-9D91-7224C49458BB}">
                  <c15:layout>
                    <c:manualLayout>
                      <c:w val="0.12949640287769784"/>
                      <c:h val="0.23209870526588114"/>
                    </c:manualLayout>
                  </c15:layout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701-44A0-91C4-E5A96CCCE9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3947204441171471E-2"/>
                  <c:y val="0.1069953385838855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701-44A0-91C4-E5A96CCCE9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GRAFICOS!$A$7:$A$13</c:f>
              <c:strCache>
                <c:ptCount val="7"/>
                <c:pt idx="0">
                  <c:v>Menor de 30 años</c:v>
                </c:pt>
                <c:pt idx="1">
                  <c:v>De 31-40 años</c:v>
                </c:pt>
                <c:pt idx="2">
                  <c:v>De 41-50 años</c:v>
                </c:pt>
                <c:pt idx="3">
                  <c:v>De 51-60 años</c:v>
                </c:pt>
                <c:pt idx="4">
                  <c:v>De 61-70 años</c:v>
                </c:pt>
                <c:pt idx="5">
                  <c:v>De 71-80 años</c:v>
                </c:pt>
                <c:pt idx="6">
                  <c:v>Mayor de 80 años</c:v>
                </c:pt>
              </c:strCache>
            </c:strRef>
          </c:cat>
          <c:val>
            <c:numRef>
              <c:f>GRAFICOS!$B$7:$B$13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10</c:v>
                </c:pt>
                <c:pt idx="3">
                  <c:v>9</c:v>
                </c:pt>
                <c:pt idx="4">
                  <c:v>15</c:v>
                </c:pt>
                <c:pt idx="5">
                  <c:v>10</c:v>
                </c:pt>
                <c:pt idx="6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43-4AA7-9C80-E2FA66802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227547643501088E-2"/>
          <c:y val="0.71604712328255771"/>
          <c:w val="0.96467505420518085"/>
          <c:h val="0.283952876717442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SEXO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GRAFICOS!$B$17</c:f>
              <c:strCache>
                <c:ptCount val="1"/>
                <c:pt idx="0">
                  <c:v>CANT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9E1-4DF9-93EB-5706F8D56EC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76%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9E1-4DF9-93EB-5706F8D56EC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GRAFICOS!$A$18:$A$19</c:f>
              <c:strCache>
                <c:ptCount val="2"/>
                <c:pt idx="0">
                  <c:v>HOMBRE</c:v>
                </c:pt>
                <c:pt idx="1">
                  <c:v>MUJER</c:v>
                </c:pt>
              </c:strCache>
            </c:strRef>
          </c:cat>
          <c:val>
            <c:numRef>
              <c:f>GRAFICOS!$B$18:$B$19</c:f>
              <c:numCache>
                <c:formatCode>General</c:formatCode>
                <c:ptCount val="2"/>
                <c:pt idx="0">
                  <c:v>12</c:v>
                </c:pt>
                <c:pt idx="1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90-4D94-BD06-3FFE9FE33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6889464"/>
        <c:axId val="296889856"/>
      </c:barChart>
      <c:catAx>
        <c:axId val="296889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96889856"/>
        <c:crosses val="autoZero"/>
        <c:auto val="1"/>
        <c:lblAlgn val="ctr"/>
        <c:lblOffset val="100"/>
        <c:noMultiLvlLbl val="0"/>
      </c:catAx>
      <c:valAx>
        <c:axId val="29688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96889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HTA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view3D>
      <c:rotX val="7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GRAFICOS!$B$25</c:f>
              <c:strCache>
                <c:ptCount val="1"/>
                <c:pt idx="0">
                  <c:v>CANT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GRAFICOS!$A$26:$A$27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GRAFICOS!$B$26:$B$27</c:f>
              <c:numCache>
                <c:formatCode>General</c:formatCode>
                <c:ptCount val="2"/>
                <c:pt idx="0">
                  <c:v>35</c:v>
                </c:pt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90-4EAF-86BF-A6D4083F0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</a:t>
            </a:r>
            <a:r>
              <a:rPr lang="en-US" baseline="0"/>
              <a:t> CONTROL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19050" cap="flat" cmpd="sng" algn="ctr">
          <a:solidFill>
            <a:schemeClr val="tx1">
              <a:lumMod val="25000"/>
              <a:lumOff val="75000"/>
            </a:schemeClr>
          </a:solidFill>
          <a:round/>
        </a:ln>
        <a:effectLst/>
        <a:sp3d contourW="19050">
          <a:contourClr>
            <a:schemeClr val="tx1">
              <a:lumMod val="25000"/>
              <a:lumOff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GRAFICOS!$B$34</c:f>
              <c:strCache>
                <c:ptCount val="1"/>
                <c:pt idx="0">
                  <c:v>CANT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77%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D65-4863-86E7-E9F3E4BC7DF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D65-4863-86E7-E9F3E4BC7DF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GRAFICOS!$A$35:$A$36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GRAFICOS!$B$35:$B$36</c:f>
              <c:numCache>
                <c:formatCode>General</c:formatCode>
                <c:ptCount val="2"/>
                <c:pt idx="0">
                  <c:v>27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7B-4EDD-A768-260FAFF00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6887896"/>
        <c:axId val="296887112"/>
        <c:axId val="0"/>
      </c:bar3DChart>
      <c:catAx>
        <c:axId val="296887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96887112"/>
        <c:crosses val="autoZero"/>
        <c:auto val="1"/>
        <c:lblAlgn val="ctr"/>
        <c:lblOffset val="100"/>
        <c:noMultiLvlLbl val="0"/>
      </c:catAx>
      <c:valAx>
        <c:axId val="296887112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96887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1272963337538981"/>
          <c:y val="0.1774584606032624"/>
          <c:w val="0.84023919977395412"/>
          <c:h val="0.56470030531897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GRAFICOS!$A$46</c:f>
              <c:strCache>
                <c:ptCount val="1"/>
                <c:pt idx="0">
                  <c:v>SI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GRAFICOS!$B$45</c:f>
              <c:strCache>
                <c:ptCount val="1"/>
                <c:pt idx="0">
                  <c:v>CANT</c:v>
                </c:pt>
              </c:strCache>
            </c:strRef>
          </c:cat>
          <c:val>
            <c:numRef>
              <c:f>GRAFICOS!$B$46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9B-4F5C-918F-F498FFCE69A2}"/>
            </c:ext>
          </c:extLst>
        </c:ser>
        <c:ser>
          <c:idx val="1"/>
          <c:order val="1"/>
          <c:tx>
            <c:strRef>
              <c:f>GRAFICOS!$A$47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GRAFICOS!$B$45</c:f>
              <c:strCache>
                <c:ptCount val="1"/>
                <c:pt idx="0">
                  <c:v>CANT</c:v>
                </c:pt>
              </c:strCache>
            </c:strRef>
          </c:cat>
          <c:val>
            <c:numRef>
              <c:f>GRAFICOS!$B$47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9B-4F5C-918F-F498FFCE69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197744"/>
        <c:axId val="336194216"/>
      </c:barChart>
      <c:catAx>
        <c:axId val="336197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6194216"/>
        <c:crosses val="autoZero"/>
        <c:auto val="1"/>
        <c:lblAlgn val="ctr"/>
        <c:lblOffset val="100"/>
        <c:noMultiLvlLbl val="0"/>
      </c:catAx>
      <c:valAx>
        <c:axId val="336194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33619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711878554417463"/>
          <c:y val="0.83758423054261077"/>
          <c:w val="0.5763091791876348"/>
          <c:h val="0.135204885103647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IMC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GRAFICOS!$B$56</c:f>
              <c:strCache>
                <c:ptCount val="1"/>
                <c:pt idx="0">
                  <c:v>CANT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GRAFICOS!$A$57:$A$60</c:f>
              <c:strCache>
                <c:ptCount val="4"/>
                <c:pt idx="0">
                  <c:v>menor de 25</c:v>
                </c:pt>
                <c:pt idx="1">
                  <c:v>26-30</c:v>
                </c:pt>
                <c:pt idx="2">
                  <c:v>30-35</c:v>
                </c:pt>
                <c:pt idx="3">
                  <c:v>Mayor de 36</c:v>
                </c:pt>
              </c:strCache>
            </c:strRef>
          </c:cat>
          <c:val>
            <c:numRef>
              <c:f>GRAFICOS!$B$57:$B$60</c:f>
              <c:numCache>
                <c:formatCode>General</c:formatCode>
                <c:ptCount val="4"/>
                <c:pt idx="0">
                  <c:v>14</c:v>
                </c:pt>
                <c:pt idx="1">
                  <c:v>27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63-430A-902F-AE807F8DD9A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TABAQUISMO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6111100036546064"/>
          <c:y val="0.25397113935658971"/>
          <c:w val="0.70833333333333337"/>
          <c:h val="0.50717519685039358"/>
        </c:manualLayout>
      </c:layout>
      <c:ofPieChart>
        <c:ofPieType val="pie"/>
        <c:varyColors val="1"/>
        <c:ser>
          <c:idx val="0"/>
          <c:order val="0"/>
          <c:tx>
            <c:strRef>
              <c:f>GRAFICOS!$B$89</c:f>
              <c:strCache>
                <c:ptCount val="1"/>
                <c:pt idx="0">
                  <c:v>CANT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GRAFICOS!$A$90:$A$91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GRAFICOS!$B$90:$B$91</c:f>
              <c:numCache>
                <c:formatCode>General</c:formatCode>
                <c:ptCount val="2"/>
                <c:pt idx="0">
                  <c:v>0</c:v>
                </c:pt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12-4A28-9CD1-BE5F7508D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TABAQUISMO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GRAFICOS!$B$89</c:f>
              <c:strCache>
                <c:ptCount val="1"/>
                <c:pt idx="0">
                  <c:v>CANT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850-40D3-A4F0-5D53FCDD18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GRAFICOS!$A$90:$A$91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GRAFICOS!$B$90:$B$91</c:f>
              <c:numCache>
                <c:formatCode>General</c:formatCode>
                <c:ptCount val="2"/>
                <c:pt idx="0">
                  <c:v>0</c:v>
                </c:pt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50-40D3-A4F0-5D53FCDD18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6196176"/>
        <c:axId val="336194608"/>
      </c:barChart>
      <c:catAx>
        <c:axId val="33619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336194608"/>
        <c:crosses val="autoZero"/>
        <c:auto val="1"/>
        <c:lblAlgn val="ctr"/>
        <c:lblOffset val="100"/>
        <c:noMultiLvlLbl val="0"/>
      </c:catAx>
      <c:valAx>
        <c:axId val="33619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33619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Hallazgos</a:t>
            </a:r>
            <a:r>
              <a:rPr lang="en-US" baseline="0"/>
              <a:t> en EKG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98488847924952"/>
          <c:y val="0.14393518518518519"/>
          <c:w val="0.84213351968387007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GRAFICOS!$A$79</c:f>
              <c:strCache>
                <c:ptCount val="1"/>
                <c:pt idx="0">
                  <c:v>EKG Normal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26%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474-40F6-9EB9-1FC946A1C95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GRAFICOS!$B$78</c:f>
              <c:strCache>
                <c:ptCount val="1"/>
                <c:pt idx="0">
                  <c:v>CANT</c:v>
                </c:pt>
              </c:strCache>
            </c:strRef>
          </c:cat>
          <c:val>
            <c:numRef>
              <c:f>GRAFICOS!$B$79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D9-4869-863B-639577206BCA}"/>
            </c:ext>
          </c:extLst>
        </c:ser>
        <c:ser>
          <c:idx val="1"/>
          <c:order val="1"/>
          <c:tx>
            <c:strRef>
              <c:f>GRAFICOS!$A$80</c:f>
              <c:strCache>
                <c:ptCount val="1"/>
                <c:pt idx="0">
                  <c:v>HVI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49%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474-40F6-9EB9-1FC946A1C95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GRAFICOS!$B$78</c:f>
              <c:strCache>
                <c:ptCount val="1"/>
                <c:pt idx="0">
                  <c:v>CANT</c:v>
                </c:pt>
              </c:strCache>
            </c:strRef>
          </c:cat>
          <c:val>
            <c:numRef>
              <c:f>GRAFICOS!$B$80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D9-4869-863B-639577206BCA}"/>
            </c:ext>
          </c:extLst>
        </c:ser>
        <c:ser>
          <c:idx val="2"/>
          <c:order val="2"/>
          <c:tx>
            <c:strRef>
              <c:f>GRAFICOS!$A$81</c:f>
              <c:strCache>
                <c:ptCount val="1"/>
                <c:pt idx="0">
                  <c:v>BRD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474-40F6-9EB9-1FC946A1C95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GRAFICOS!$B$78</c:f>
              <c:strCache>
                <c:ptCount val="1"/>
                <c:pt idx="0">
                  <c:v>CANT</c:v>
                </c:pt>
              </c:strCache>
            </c:strRef>
          </c:cat>
          <c:val>
            <c:numRef>
              <c:f>GRAFICOS!$B$81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D9-4869-863B-639577206BCA}"/>
            </c:ext>
          </c:extLst>
        </c:ser>
        <c:ser>
          <c:idx val="3"/>
          <c:order val="3"/>
          <c:tx>
            <c:strRef>
              <c:f>GRAFICOS!$A$82</c:f>
              <c:strCache>
                <c:ptCount val="1"/>
                <c:pt idx="0">
                  <c:v>Bradicardia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474-40F6-9EB9-1FC946A1C95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GRAFICOS!$B$78</c:f>
              <c:strCache>
                <c:ptCount val="1"/>
                <c:pt idx="0">
                  <c:v>CANT</c:v>
                </c:pt>
              </c:strCache>
            </c:strRef>
          </c:cat>
          <c:val>
            <c:numRef>
              <c:f>GRAFICOS!$B$82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3D9-4869-863B-639577206BCA}"/>
            </c:ext>
          </c:extLst>
        </c:ser>
        <c:ser>
          <c:idx val="4"/>
          <c:order val="4"/>
          <c:tx>
            <c:strRef>
              <c:f>GRAFICOS!$A$83</c:f>
              <c:strCache>
                <c:ptCount val="1"/>
                <c:pt idx="0">
                  <c:v>Taquicardia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474-40F6-9EB9-1FC946A1C95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GRAFICOS!$B$78</c:f>
              <c:strCache>
                <c:ptCount val="1"/>
                <c:pt idx="0">
                  <c:v>CANT</c:v>
                </c:pt>
              </c:strCache>
            </c:strRef>
          </c:cat>
          <c:val>
            <c:numRef>
              <c:f>GRAFICOS!$B$83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D9-4869-863B-639577206BCA}"/>
            </c:ext>
          </c:extLst>
        </c:ser>
        <c:ser>
          <c:idx val="5"/>
          <c:order val="5"/>
          <c:tx>
            <c:strRef>
              <c:f>GRAFICOS!$A$84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474-40F6-9EB9-1FC946A1C95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GRAFICOS!$B$78</c:f>
              <c:strCache>
                <c:ptCount val="1"/>
                <c:pt idx="0">
                  <c:v>CANT</c:v>
                </c:pt>
              </c:strCache>
            </c:strRef>
          </c:cat>
          <c:val>
            <c:numRef>
              <c:f>GRAFICOS!$B$84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3D9-4869-863B-639577206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196568"/>
        <c:axId val="336195000"/>
      </c:barChart>
      <c:catAx>
        <c:axId val="336196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336195000"/>
        <c:crosses val="autoZero"/>
        <c:auto val="1"/>
        <c:lblAlgn val="ctr"/>
        <c:lblOffset val="100"/>
        <c:noMultiLvlLbl val="0"/>
      </c:catAx>
      <c:valAx>
        <c:axId val="336195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336196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655874749163743E-2"/>
          <c:y val="0.85158078010082827"/>
          <c:w val="0.987145765406376"/>
          <c:h val="0.109489789454109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85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5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5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02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0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2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2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9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3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37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97280" y="5174078"/>
            <a:ext cx="10058400" cy="1143000"/>
          </a:xfrm>
        </p:spPr>
        <p:txBody>
          <a:bodyPr>
            <a:normAutofit/>
          </a:bodyPr>
          <a:lstStyle/>
          <a:p>
            <a:r>
              <a:rPr lang="es-HN" sz="2800" dirty="0" err="1" smtClean="0">
                <a:solidFill>
                  <a:srgbClr val="002060"/>
                </a:solidFill>
              </a:rPr>
              <a:t>Morolica</a:t>
            </a:r>
            <a:r>
              <a:rPr lang="es-HN" sz="2800" dirty="0" smtClean="0">
                <a:solidFill>
                  <a:srgbClr val="002060"/>
                </a:solidFill>
              </a:rPr>
              <a:t> 22 SEPTIEMBRE 2018, Choluteca</a:t>
            </a:r>
            <a:endParaRPr lang="es-HN" sz="2800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792438"/>
            <a:ext cx="4762344" cy="39101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24" y="758952"/>
            <a:ext cx="5296056" cy="39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2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37359"/>
            <a:ext cx="5143500" cy="4022725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81" y="1737359"/>
            <a:ext cx="491490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37360"/>
            <a:ext cx="5048147" cy="402272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27" y="1737360"/>
            <a:ext cx="501025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 smtClean="0">
                <a:solidFill>
                  <a:srgbClr val="FF0000"/>
                </a:solidFill>
              </a:rPr>
              <a:t>Equipo de trabajo</a:t>
            </a:r>
            <a:endParaRPr lang="es-HN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4560"/>
            <a:ext cx="6703160" cy="305796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03160" y="286601"/>
            <a:ext cx="5488840" cy="305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 smtClean="0">
                <a:solidFill>
                  <a:srgbClr val="C00000"/>
                </a:solidFill>
              </a:rPr>
              <a:t>En familia Celebrando el WHD</a:t>
            </a:r>
            <a:endParaRPr lang="es-HN" dirty="0">
              <a:solidFill>
                <a:srgbClr val="C0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86604"/>
            <a:ext cx="10058400" cy="5473482"/>
          </a:xfrm>
        </p:spPr>
      </p:pic>
    </p:spTree>
    <p:extLst>
      <p:ext uri="{BB962C8B-B14F-4D97-AF65-F5344CB8AC3E}">
        <p14:creationId xmlns:p14="http://schemas.microsoft.com/office/powerpoint/2010/main" val="9866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071396"/>
            <a:ext cx="10058400" cy="4124130"/>
          </a:xfrm>
        </p:spPr>
        <p:txBody>
          <a:bodyPr/>
          <a:lstStyle/>
          <a:p>
            <a:r>
              <a:rPr lang="es-HN" dirty="0" smtClean="0"/>
              <a:t>Nuevamente realizamos con el apoyo de Médico Internista, Generales, Epidemiólogos, Licenciadas en Enfermería del Hospital General del Sur y la Región sanitaria, la celebración del </a:t>
            </a:r>
            <a:r>
              <a:rPr lang="es-HN" dirty="0" err="1" smtClean="0">
                <a:solidFill>
                  <a:srgbClr val="FF0000"/>
                </a:solidFill>
              </a:rPr>
              <a:t>Dia</a:t>
            </a:r>
            <a:r>
              <a:rPr lang="es-HN" dirty="0" smtClean="0">
                <a:solidFill>
                  <a:srgbClr val="FF0000"/>
                </a:solidFill>
              </a:rPr>
              <a:t> Mundial del Corazón</a:t>
            </a:r>
            <a:r>
              <a:rPr lang="es-HN" dirty="0" smtClean="0"/>
              <a:t>, </a:t>
            </a:r>
            <a:r>
              <a:rPr lang="es-HN" dirty="0" smtClean="0">
                <a:solidFill>
                  <a:srgbClr val="FF0000"/>
                </a:solidFill>
              </a:rPr>
              <a:t>2018</a:t>
            </a:r>
            <a:r>
              <a:rPr lang="es-HN" dirty="0" smtClean="0"/>
              <a:t>, con el lema </a:t>
            </a:r>
            <a:r>
              <a:rPr lang="es-HN" dirty="0" smtClean="0">
                <a:solidFill>
                  <a:srgbClr val="FF0000"/>
                </a:solidFill>
              </a:rPr>
              <a:t>“  Prometo cuidar mi Corazón</a:t>
            </a:r>
            <a:r>
              <a:rPr lang="es-HN" dirty="0" smtClean="0"/>
              <a:t>” , llevando un estilo de vida saludable. A nivel Mundial el 29 de Septiembre por disposición del la </a:t>
            </a:r>
            <a:r>
              <a:rPr lang="es-HN" dirty="0" smtClean="0">
                <a:solidFill>
                  <a:srgbClr val="FF0000"/>
                </a:solidFill>
              </a:rPr>
              <a:t>Federación Mundial del Corazón , </a:t>
            </a:r>
            <a:r>
              <a:rPr lang="es-HN" dirty="0" smtClean="0"/>
              <a:t>se celebra este día para promover la Salud Cardiovascular. Diferentes Asociaciones y Sociedades de Cardiología, realizamos actividades de Promoción y búsqueda de información Cardiovascular, sabiendo que las Enfermedades cardiovasculares , son la principal Causa de muerte en el mundo.</a:t>
            </a:r>
          </a:p>
          <a:p>
            <a:r>
              <a:rPr lang="es-HN" dirty="0" smtClean="0"/>
              <a:t>En el caso nuestro en la ciudad de Choluteca, como miembro de la </a:t>
            </a:r>
            <a:r>
              <a:rPr lang="es-HN" dirty="0" smtClean="0">
                <a:solidFill>
                  <a:srgbClr val="FF0000"/>
                </a:solidFill>
              </a:rPr>
              <a:t>Asociación Hondureña de Cardiología</a:t>
            </a:r>
            <a:r>
              <a:rPr lang="es-HN" dirty="0" smtClean="0"/>
              <a:t>, coordinamos con el personal de salud del Hospital del Sur, Estudiantes, Médicos Enfermería y personal comunitario , en el Campo. </a:t>
            </a:r>
            <a:endParaRPr lang="es-HN" dirty="0"/>
          </a:p>
          <a:p>
            <a:r>
              <a:rPr lang="es-HN" dirty="0" smtClean="0"/>
              <a:t>Este año se seleccionó </a:t>
            </a:r>
            <a:r>
              <a:rPr lang="es-HN" dirty="0" err="1" smtClean="0"/>
              <a:t>Morolica</a:t>
            </a:r>
            <a:r>
              <a:rPr lang="es-HN" dirty="0" smtClean="0"/>
              <a:t>, Choluteca para realizar la actividad de evaluación de pacientes con problemas Cardiovasculares</a:t>
            </a:r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6" y="286603"/>
            <a:ext cx="2799184" cy="14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7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 dirty="0"/>
          </a:p>
        </p:txBody>
      </p:sp>
      <p:graphicFrame>
        <p:nvGraphicFramePr>
          <p:cNvPr id="6" name="Chart 1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6D2BF3D5-08FA-4CBB-9F64-8F59CA575D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010795"/>
              </p:ext>
            </p:extLst>
          </p:nvPr>
        </p:nvGraphicFramePr>
        <p:xfrm>
          <a:off x="1096963" y="1846263"/>
          <a:ext cx="5971102" cy="3738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2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5825EDE1-1EE4-4B9F-9B17-13EF4654A0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992532"/>
              </p:ext>
            </p:extLst>
          </p:nvPr>
        </p:nvGraphicFramePr>
        <p:xfrm>
          <a:off x="6993923" y="1737360"/>
          <a:ext cx="4341341" cy="3483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23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HN" sz="3600" dirty="0" smtClean="0">
                <a:solidFill>
                  <a:srgbClr val="FF0000"/>
                </a:solidFill>
              </a:rPr>
              <a:t>Hipertensión arterial y su control</a:t>
            </a:r>
            <a:endParaRPr lang="es-HN" sz="3600" dirty="0">
              <a:solidFill>
                <a:srgbClr val="FF0000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40CF9467-BE16-4384-818B-E124D68FF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791369"/>
              </p:ext>
            </p:extLst>
          </p:nvPr>
        </p:nvGraphicFramePr>
        <p:xfrm>
          <a:off x="1466335" y="1854501"/>
          <a:ext cx="3838833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2140E8F1-B702-4DAC-B74F-F57352084B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9793395"/>
              </p:ext>
            </p:extLst>
          </p:nvPr>
        </p:nvGraphicFramePr>
        <p:xfrm>
          <a:off x="6005384" y="2232454"/>
          <a:ext cx="3781167" cy="3262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54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graphicFrame>
        <p:nvGraphicFramePr>
          <p:cNvPr id="4" name="Chart 5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417DC5E6-00C0-4BF1-BEBC-77B55CF211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60270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128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 smtClean="0">
                <a:solidFill>
                  <a:srgbClr val="FF0000"/>
                </a:solidFill>
              </a:rPr>
              <a:t>Peso y Tabaquismo</a:t>
            </a:r>
            <a:endParaRPr lang="es-HN" dirty="0">
              <a:solidFill>
                <a:srgbClr val="FF0000"/>
              </a:solidFill>
            </a:endParaRPr>
          </a:p>
        </p:txBody>
      </p:sp>
      <p:graphicFrame>
        <p:nvGraphicFramePr>
          <p:cNvPr id="4" name="Chart 6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7DA60ED9-B8AD-4B8F-B631-BAAD763F4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1500443"/>
              </p:ext>
            </p:extLst>
          </p:nvPr>
        </p:nvGraphicFramePr>
        <p:xfrm>
          <a:off x="1097280" y="1953356"/>
          <a:ext cx="4604951" cy="377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10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158465A5-41BD-4017-9766-DBECFD3033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313729"/>
              </p:ext>
            </p:extLst>
          </p:nvPr>
        </p:nvGraphicFramePr>
        <p:xfrm>
          <a:off x="5290340" y="2240689"/>
          <a:ext cx="3087542" cy="3023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8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604B8B2D-7E90-4ABB-A45D-925036BEA6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908070"/>
              </p:ext>
            </p:extLst>
          </p:nvPr>
        </p:nvGraphicFramePr>
        <p:xfrm>
          <a:off x="8538547" y="1953356"/>
          <a:ext cx="2856030" cy="2192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814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 smtClean="0">
                <a:solidFill>
                  <a:srgbClr val="FF0000"/>
                </a:solidFill>
              </a:rPr>
              <a:t>Electrocardiograma</a:t>
            </a:r>
            <a:endParaRPr lang="es-HN" dirty="0">
              <a:solidFill>
                <a:srgbClr val="FF0000"/>
              </a:solidFill>
            </a:endParaRPr>
          </a:p>
        </p:txBody>
      </p:sp>
      <p:graphicFrame>
        <p:nvGraphicFramePr>
          <p:cNvPr id="4" name="Chart 9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59404C79-E7CA-47BC-A119-6D8FFB98A3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8265135"/>
              </p:ext>
            </p:extLst>
          </p:nvPr>
        </p:nvGraphicFramePr>
        <p:xfrm>
          <a:off x="1096963" y="1846263"/>
          <a:ext cx="9381567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91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 smtClean="0">
                <a:solidFill>
                  <a:srgbClr val="FF0000"/>
                </a:solidFill>
              </a:rPr>
              <a:t>Conclusiones</a:t>
            </a:r>
            <a:endParaRPr lang="es-HN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HN" dirty="0" smtClean="0"/>
              <a:t>1</a:t>
            </a:r>
            <a:r>
              <a:rPr lang="es-HN" sz="2800" dirty="0" smtClean="0"/>
              <a:t>. </a:t>
            </a:r>
            <a:r>
              <a:rPr lang="es-HN" sz="2800" dirty="0" smtClean="0"/>
              <a:t>El 76 % eran Mujeres.</a:t>
            </a:r>
          </a:p>
          <a:p>
            <a:r>
              <a:rPr lang="es-HN" sz="2800" dirty="0" smtClean="0"/>
              <a:t>2.-El 58 % tenían &gt; 60 años.</a:t>
            </a:r>
          </a:p>
          <a:p>
            <a:r>
              <a:rPr lang="es-HN" sz="2800" dirty="0" smtClean="0"/>
              <a:t>3.-70 % son Hipertensos</a:t>
            </a:r>
          </a:p>
          <a:p>
            <a:r>
              <a:rPr lang="es-HN" sz="2800" dirty="0" smtClean="0"/>
              <a:t>4.-El 23 % de los Hipertensos , no están controlados.</a:t>
            </a:r>
          </a:p>
          <a:p>
            <a:r>
              <a:rPr lang="es-HN" sz="2800" dirty="0" smtClean="0"/>
              <a:t>5.-El 20 % son Diabéticos.</a:t>
            </a:r>
          </a:p>
          <a:p>
            <a:r>
              <a:rPr lang="es-HN" sz="2800" dirty="0" smtClean="0"/>
              <a:t>6.-El 72 % tienen algún grado de sobrepeso</a:t>
            </a:r>
          </a:p>
          <a:p>
            <a:r>
              <a:rPr lang="es-HN" sz="2800" dirty="0" smtClean="0"/>
              <a:t>7.-El hallazgo mas frecuente del EKG( 49%) , fue la </a:t>
            </a:r>
            <a:r>
              <a:rPr lang="es-HN" sz="2800" dirty="0" smtClean="0"/>
              <a:t>Hipertrofia Ventricular Izquierda (HVI)</a:t>
            </a:r>
            <a:endParaRPr lang="es-HN" sz="2800" dirty="0" smtClean="0"/>
          </a:p>
          <a:p>
            <a:r>
              <a:rPr lang="es-HN" sz="2800" dirty="0" smtClean="0"/>
              <a:t>8.- Se encontró 0% de tabaquismo </a:t>
            </a:r>
            <a:r>
              <a:rPr lang="es-HN" sz="2800" dirty="0" smtClean="0"/>
              <a:t>.</a:t>
            </a:r>
            <a:endParaRPr lang="es-HN" sz="2800" dirty="0"/>
          </a:p>
        </p:txBody>
      </p:sp>
    </p:spTree>
    <p:extLst>
      <p:ext uri="{BB962C8B-B14F-4D97-AF65-F5344CB8AC3E}">
        <p14:creationId xmlns:p14="http://schemas.microsoft.com/office/powerpoint/2010/main" val="21147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0018" y="-767337"/>
            <a:ext cx="3272148" cy="538003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5605" y="-831721"/>
            <a:ext cx="3272145" cy="5508796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82" y="3558750"/>
            <a:ext cx="5518188" cy="27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1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123</TotalTime>
  <Words>328</Words>
  <Application>Microsoft Office PowerPoint</Application>
  <PresentationFormat>Panorámica</PresentationFormat>
  <Paragraphs>44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7" baseType="lpstr">
      <vt:lpstr>Calibri</vt:lpstr>
      <vt:lpstr>Calibri Light</vt:lpstr>
      <vt:lpstr>Retrospección</vt:lpstr>
      <vt:lpstr>Presentación de PowerPoint</vt:lpstr>
      <vt:lpstr>Presentación de PowerPoint</vt:lpstr>
      <vt:lpstr>Presentación de PowerPoint</vt:lpstr>
      <vt:lpstr>Hipertensión arterial y su control</vt:lpstr>
      <vt:lpstr>Presentación de PowerPoint</vt:lpstr>
      <vt:lpstr>Peso y Tabaquismo</vt:lpstr>
      <vt:lpstr>Electrocardiograma</vt:lpstr>
      <vt:lpstr>Conclusiones</vt:lpstr>
      <vt:lpstr>Presentación de PowerPoint</vt:lpstr>
      <vt:lpstr>Presentación de PowerPoint</vt:lpstr>
      <vt:lpstr>Presentación de PowerPoint</vt:lpstr>
      <vt:lpstr>Equipo de trabajo</vt:lpstr>
      <vt:lpstr>En familia Celebrando el WHD</vt:lpstr>
      <vt:lpstr>Presentación de PowerPoint</vt:lpstr>
    </vt:vector>
  </TitlesOfParts>
  <Company>Tribunal Superior de Cuentas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Nery Linarez</dc:creator>
  <cp:lastModifiedBy>Nery Linarez</cp:lastModifiedBy>
  <cp:revision>18</cp:revision>
  <dcterms:created xsi:type="dcterms:W3CDTF">2018-09-25T03:25:22Z</dcterms:created>
  <dcterms:modified xsi:type="dcterms:W3CDTF">2018-09-30T18:42:59Z</dcterms:modified>
</cp:coreProperties>
</file>