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3" r:id="rId4"/>
    <p:sldId id="264" r:id="rId5"/>
    <p:sldId id="265" r:id="rId6"/>
    <p:sldId id="266" r:id="rId7"/>
    <p:sldId id="267" r:id="rId8"/>
    <p:sldId id="26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GRUPO DE EDAD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Hoja1!$C$8</c:f>
              <c:strCache>
                <c:ptCount val="1"/>
                <c:pt idx="0">
                  <c:v>Cantidad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Hoja1!$B$9:$B$16</c:f>
              <c:strCache>
                <c:ptCount val="8"/>
                <c:pt idx="0">
                  <c:v>Menor de 20 años</c:v>
                </c:pt>
                <c:pt idx="1">
                  <c:v>de 21-30 </c:v>
                </c:pt>
                <c:pt idx="2">
                  <c:v>de 31-40 </c:v>
                </c:pt>
                <c:pt idx="3">
                  <c:v>de 41-50</c:v>
                </c:pt>
                <c:pt idx="4">
                  <c:v>de 51-60</c:v>
                </c:pt>
                <c:pt idx="5">
                  <c:v>de 61-70</c:v>
                </c:pt>
                <c:pt idx="6">
                  <c:v>de 71-80</c:v>
                </c:pt>
                <c:pt idx="7">
                  <c:v>mayor de 81 años</c:v>
                </c:pt>
              </c:strCache>
            </c:strRef>
          </c:cat>
          <c:val>
            <c:numRef>
              <c:f>Hoja1!$C$9:$C$16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8</c:v>
                </c:pt>
                <c:pt idx="3">
                  <c:v>24</c:v>
                </c:pt>
                <c:pt idx="4">
                  <c:v>21</c:v>
                </c:pt>
                <c:pt idx="5">
                  <c:v>12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9-4DF9-9007-01406DD13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386319056"/>
        <c:axId val="386320232"/>
      </c:barChart>
      <c:catAx>
        <c:axId val="38631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86320232"/>
        <c:crosses val="autoZero"/>
        <c:auto val="1"/>
        <c:lblAlgn val="ctr"/>
        <c:lblOffset val="100"/>
        <c:noMultiLvlLbl val="0"/>
      </c:catAx>
      <c:valAx>
        <c:axId val="38632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8631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SEXO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358814523184601"/>
          <c:w val="0.96944444444444444"/>
          <c:h val="0.79641185476815402"/>
        </c:manualLayout>
      </c:layout>
      <c:pie3DChart>
        <c:varyColors val="1"/>
        <c:ser>
          <c:idx val="0"/>
          <c:order val="0"/>
          <c:tx>
            <c:strRef>
              <c:f>Hoja1!$C$22</c:f>
              <c:strCache>
                <c:ptCount val="1"/>
                <c:pt idx="0">
                  <c:v>Cantidad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E6D-4F31-BEDA-FDCF0662BAE6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6D-4F31-BEDA-FDCF0662BAE6}"/>
              </c:ext>
            </c:extLst>
          </c:dPt>
          <c:dLbls>
            <c:dLbl>
              <c:idx val="0"/>
              <c:layout>
                <c:manualLayout>
                  <c:x val="-0.1576305203697364"/>
                  <c:y val="6.578781055390318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43%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M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6D-4F31-BEDA-FDCF0662BAE6}"/>
                </c:ext>
                <c:ext xmlns:c15="http://schemas.microsoft.com/office/drawing/2012/chart" uri="{CE6537A1-D6FC-4f65-9D91-7224C49458BB}">
                  <c15:layout>
                    <c:manualLayout>
                      <c:w val="8.8193255734337533E-2"/>
                      <c:h val="0.141797994088255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619440263264921"/>
                  <c:y val="-0.115236380043905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57%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/>
                      <a:t>F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6D-4F31-BEDA-FDCF0662BAE6}"/>
                </c:ext>
                <c:ext xmlns:c15="http://schemas.microsoft.com/office/drawing/2012/chart" uri="{CE6537A1-D6FC-4f65-9D91-7224C49458BB}">
                  <c15:layout>
                    <c:manualLayout>
                      <c:w val="8.6656491308151701E-2"/>
                      <c:h val="0.12770830489380508"/>
                    </c:manualLayout>
                  </c15:layout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Hoja1!$B$23:$B$24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Hoja1!$C$23:$C$24</c:f>
              <c:numCache>
                <c:formatCode>General</c:formatCode>
                <c:ptCount val="2"/>
                <c:pt idx="0">
                  <c:v>32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6D-4F31-BEDA-FDCF0662BAE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APP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Hoja1!$C$32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FD-41EA-BC45-66A45126A77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FD-41EA-BC45-66A45126A7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FD-41EA-BC45-66A45126A7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FD-41EA-BC45-66A45126A7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Hoja1!$B$33:$B$37</c:f>
              <c:strCache>
                <c:ptCount val="5"/>
                <c:pt idx="0">
                  <c:v>HTA</c:v>
                </c:pt>
                <c:pt idx="1">
                  <c:v>DM</c:v>
                </c:pt>
                <c:pt idx="2">
                  <c:v>HTA/DM</c:v>
                </c:pt>
                <c:pt idx="3">
                  <c:v>TABAQUISMO</c:v>
                </c:pt>
                <c:pt idx="4">
                  <c:v>NINGUNO</c:v>
                </c:pt>
              </c:strCache>
            </c:strRef>
          </c:cat>
          <c:val>
            <c:numRef>
              <c:f>Hoja1!$C$33:$C$37</c:f>
              <c:numCache>
                <c:formatCode>General</c:formatCode>
                <c:ptCount val="5"/>
                <c:pt idx="0">
                  <c:v>18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  <c:pt idx="4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FD-41EA-BC45-66A45126A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336208"/>
        <c:axId val="285336992"/>
      </c:barChart>
      <c:catAx>
        <c:axId val="2853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85336992"/>
        <c:crosses val="autoZero"/>
        <c:auto val="1"/>
        <c:lblAlgn val="ctr"/>
        <c:lblOffset val="100"/>
        <c:noMultiLvlLbl val="0"/>
      </c:catAx>
      <c:valAx>
        <c:axId val="28533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853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Hoja1!$B$47</c:f>
              <c:strCache>
                <c:ptCount val="1"/>
                <c:pt idx="0">
                  <c:v>CHAGAS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3B-4D48-845C-63D9D6ECABAE}"/>
              </c:ext>
            </c:extLst>
          </c:dPt>
          <c:dLbls>
            <c:dLbl>
              <c:idx val="0"/>
              <c:layout>
                <c:manualLayout>
                  <c:x val="3.0901793525809278E-2"/>
                  <c:y val="-0.395715587634878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3B-4D48-845C-63D9D6ECABAE}"/>
                </c:ext>
                <c:ext xmlns:c15="http://schemas.microsoft.com/office/drawing/2012/chart" uri="{CE6537A1-D6FC-4f65-9D91-7224C49458BB}">
                  <c15:layout>
                    <c:manualLayout>
                      <c:w val="0.12531955380577428"/>
                      <c:h val="0.143449256342957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Hoja1!$C$47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3B-4D48-845C-63D9D6ECA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HTA CONTROLADA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Hoja1!$C$57</c:f>
              <c:strCache>
                <c:ptCount val="1"/>
                <c:pt idx="0">
                  <c:v>Cantidad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1D-44EB-B943-0D35E9D6BB3A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91D-44EB-B943-0D35E9D6BB3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91D-44EB-B943-0D35E9D6BB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91D-44EB-B943-0D35E9D6BB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Hoja1!$B$58:$B$59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Hoja1!$C$58:$C$59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1D-44EB-B943-0D35E9D6BB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50319716746816"/>
          <c:y val="0.44205774278215221"/>
          <c:w val="0.13607151504585913"/>
          <c:h val="0.2647077350625289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IMC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805679410555609"/>
          <c:y val="0.12306513409961688"/>
          <c:w val="0.82776649906713473"/>
          <c:h val="0.58926519242565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Hoja1!$C$67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39-4E59-A13A-3DF64E7293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1606425702811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39-4E59-A13A-3DF64E7293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39-4E59-A13A-3DF64E7293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39-4E59-A13A-3DF64E72932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A39-4E59-A13A-3DF64E72932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A0C4551F-F4D8-44C5-85C7-E83D5F56C827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A39-4E59-A13A-3DF64E72932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Hoja1!$B$68:$B$74</c:f>
              <c:strCache>
                <c:ptCount val="7"/>
                <c:pt idx="0">
                  <c:v>Menor a 18.49</c:v>
                </c:pt>
                <c:pt idx="1">
                  <c:v>18.50 a 24.99</c:v>
                </c:pt>
                <c:pt idx="2">
                  <c:v>25 a 29.99</c:v>
                </c:pt>
                <c:pt idx="3">
                  <c:v>30 a 34.99</c:v>
                </c:pt>
                <c:pt idx="4">
                  <c:v>35 a 39.99</c:v>
                </c:pt>
                <c:pt idx="5">
                  <c:v>Mayor a 40 </c:v>
                </c:pt>
                <c:pt idx="6">
                  <c:v>NO Consignado </c:v>
                </c:pt>
              </c:strCache>
            </c:strRef>
          </c:cat>
          <c:val>
            <c:numRef>
              <c:f>Hoja1!$C$68:$C$74</c:f>
              <c:numCache>
                <c:formatCode>General</c:formatCode>
                <c:ptCount val="7"/>
                <c:pt idx="0">
                  <c:v>11</c:v>
                </c:pt>
                <c:pt idx="1">
                  <c:v>34</c:v>
                </c:pt>
                <c:pt idx="2">
                  <c:v>19</c:v>
                </c:pt>
                <c:pt idx="3">
                  <c:v>8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39-4E59-A13A-3DF64E729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151680"/>
        <c:axId val="287152072"/>
      </c:barChart>
      <c:catAx>
        <c:axId val="28715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87152072"/>
        <c:crosses val="autoZero"/>
        <c:auto val="1"/>
        <c:lblAlgn val="ctr"/>
        <c:lblOffset val="100"/>
        <c:noMultiLvlLbl val="0"/>
      </c:catAx>
      <c:valAx>
        <c:axId val="28715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8715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9716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8923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222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5349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9548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0803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8794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3793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7615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0007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5003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3465-82D6-4095-BF6E-46DAF4C377AB}" type="datetimeFigureOut">
              <a:rPr lang="es-HN" smtClean="0"/>
              <a:t>04/10/2019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EBE3-6C4D-429E-AFA2-F1B56F46212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1940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8285747" cy="7090611"/>
          </a:xfrm>
        </p:spPr>
      </p:pic>
    </p:spTree>
    <p:extLst>
      <p:ext uri="{BB962C8B-B14F-4D97-AF65-F5344CB8AC3E}">
        <p14:creationId xmlns:p14="http://schemas.microsoft.com/office/powerpoint/2010/main" val="40979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4" y="1825625"/>
            <a:ext cx="6047873" cy="4351338"/>
          </a:xfrm>
        </p:spPr>
      </p:pic>
    </p:spTree>
    <p:extLst>
      <p:ext uri="{BB962C8B-B14F-4D97-AF65-F5344CB8AC3E}">
        <p14:creationId xmlns:p14="http://schemas.microsoft.com/office/powerpoint/2010/main" val="3223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55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857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13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610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42" y="1825625"/>
            <a:ext cx="5273309" cy="4351338"/>
          </a:xfrm>
        </p:spPr>
      </p:pic>
    </p:spTree>
    <p:extLst>
      <p:ext uri="{BB962C8B-B14F-4D97-AF65-F5344CB8AC3E}">
        <p14:creationId xmlns:p14="http://schemas.microsoft.com/office/powerpoint/2010/main" val="39134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67326"/>
            <a:ext cx="5751095" cy="5438273"/>
          </a:xfrm>
        </p:spPr>
      </p:pic>
    </p:spTree>
    <p:extLst>
      <p:ext uri="{BB962C8B-B14F-4D97-AF65-F5344CB8AC3E}">
        <p14:creationId xmlns:p14="http://schemas.microsoft.com/office/powerpoint/2010/main" val="38671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825625"/>
            <a:ext cx="7427495" cy="4351338"/>
          </a:xfrm>
        </p:spPr>
      </p:pic>
    </p:spTree>
    <p:extLst>
      <p:ext uri="{BB962C8B-B14F-4D97-AF65-F5344CB8AC3E}">
        <p14:creationId xmlns:p14="http://schemas.microsoft.com/office/powerpoint/2010/main" val="8796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0460" y="433137"/>
            <a:ext cx="8357937" cy="6063916"/>
          </a:xfrm>
        </p:spPr>
      </p:pic>
    </p:spTree>
    <p:extLst>
      <p:ext uri="{BB962C8B-B14F-4D97-AF65-F5344CB8AC3E}">
        <p14:creationId xmlns:p14="http://schemas.microsoft.com/office/powerpoint/2010/main" val="946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1704" y="577516"/>
            <a:ext cx="9160042" cy="5599447"/>
          </a:xfrm>
        </p:spPr>
      </p:pic>
    </p:spTree>
    <p:extLst>
      <p:ext uri="{BB962C8B-B14F-4D97-AF65-F5344CB8AC3E}">
        <p14:creationId xmlns:p14="http://schemas.microsoft.com/office/powerpoint/2010/main" val="17034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1388" y="593558"/>
            <a:ext cx="8959516" cy="5583405"/>
          </a:xfrm>
        </p:spPr>
      </p:pic>
    </p:spTree>
    <p:extLst>
      <p:ext uri="{BB962C8B-B14F-4D97-AF65-F5344CB8AC3E}">
        <p14:creationId xmlns:p14="http://schemas.microsoft.com/office/powerpoint/2010/main" val="16389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16" y="1122362"/>
            <a:ext cx="8558463" cy="53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77707"/>
            <a:ext cx="4832684" cy="4238625"/>
          </a:xfr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523835"/>
              </p:ext>
            </p:extLst>
          </p:nvPr>
        </p:nvGraphicFramePr>
        <p:xfrm>
          <a:off x="5670886" y="1777707"/>
          <a:ext cx="4833688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49544"/>
              </p:ext>
            </p:extLst>
          </p:nvPr>
        </p:nvGraphicFramePr>
        <p:xfrm>
          <a:off x="5744828" y="2077453"/>
          <a:ext cx="5332245" cy="409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821" y="365125"/>
            <a:ext cx="3589922" cy="13255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3" y="2077453"/>
            <a:ext cx="5457825" cy="40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9232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14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507604"/>
              </p:ext>
            </p:extLst>
          </p:nvPr>
        </p:nvGraphicFramePr>
        <p:xfrm>
          <a:off x="838200" y="2346993"/>
          <a:ext cx="5706979" cy="406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043072"/>
              </p:ext>
            </p:extLst>
          </p:nvPr>
        </p:nvGraphicFramePr>
        <p:xfrm>
          <a:off x="6216316" y="2430379"/>
          <a:ext cx="4203031" cy="336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15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043501"/>
              </p:ext>
            </p:extLst>
          </p:nvPr>
        </p:nvGraphicFramePr>
        <p:xfrm>
          <a:off x="838200" y="1825625"/>
          <a:ext cx="9557084" cy="408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0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Conclusiones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smtClean="0"/>
              <a:t>1.- La mayoría de los pacientes evaluados son </a:t>
            </a:r>
            <a:r>
              <a:rPr lang="es-HN" dirty="0" smtClean="0"/>
              <a:t>mujeres  ( 57%).</a:t>
            </a:r>
            <a:endParaRPr lang="es-HN" dirty="0" smtClean="0"/>
          </a:p>
          <a:p>
            <a:r>
              <a:rPr lang="es-HN" dirty="0" smtClean="0"/>
              <a:t>2.- La prevalencia de Hipertensión Arterial se encontró en un 24 %.</a:t>
            </a:r>
          </a:p>
          <a:p>
            <a:r>
              <a:rPr lang="es-HN" dirty="0" smtClean="0"/>
              <a:t>3.- El 47 % de los Hipertensos tiene su Presión Arterial controlada, </a:t>
            </a:r>
            <a:r>
              <a:rPr lang="es-HN" dirty="0" smtClean="0">
                <a:solidFill>
                  <a:srgbClr val="FF0000"/>
                </a:solidFill>
              </a:rPr>
              <a:t>53 % sin control.</a:t>
            </a:r>
          </a:p>
          <a:p>
            <a:r>
              <a:rPr lang="es-HN" dirty="0" smtClean="0"/>
              <a:t>4.- El 100 % de los Pacientes evaluados tienen Diagnóstico de Chagas crónico sin daño órgano.</a:t>
            </a:r>
          </a:p>
          <a:p>
            <a:r>
              <a:rPr lang="es-HN" dirty="0" smtClean="0"/>
              <a:t>5.-Se encontró </a:t>
            </a:r>
            <a:r>
              <a:rPr lang="es-HN" dirty="0" smtClean="0">
                <a:solidFill>
                  <a:srgbClr val="FF0000"/>
                </a:solidFill>
              </a:rPr>
              <a:t>Sobrepeso en  el 25 %, obesidad en 14 </a:t>
            </a:r>
            <a:r>
              <a:rPr lang="es-HN" dirty="0" smtClean="0"/>
              <a:t>%, </a:t>
            </a:r>
            <a:r>
              <a:rPr lang="es-HN" dirty="0" smtClean="0">
                <a:solidFill>
                  <a:srgbClr val="FF0000"/>
                </a:solidFill>
              </a:rPr>
              <a:t>Desnutrición en el 15 % ( delgadez).</a:t>
            </a:r>
          </a:p>
          <a:p>
            <a:r>
              <a:rPr lang="es-HN" dirty="0" smtClean="0"/>
              <a:t>6.- El grupo de edad mas afectado está ente 40-60 años de edad.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34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76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665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140</Words>
  <Application>Microsoft Office PowerPoint</Application>
  <PresentationFormat>Panorámica</PresentationFormat>
  <Paragraphs>30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Tribunal Superior de Cuentas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Nery Linarez</dc:creator>
  <cp:lastModifiedBy>Nery Linarez</cp:lastModifiedBy>
  <cp:revision>6</cp:revision>
  <dcterms:created xsi:type="dcterms:W3CDTF">2019-09-30T03:43:57Z</dcterms:created>
  <dcterms:modified xsi:type="dcterms:W3CDTF">2019-10-05T05:29:42Z</dcterms:modified>
</cp:coreProperties>
</file>