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0" r:id="rId8"/>
    <p:sldId id="268" r:id="rId9"/>
    <p:sldId id="263" r:id="rId10"/>
    <p:sldId id="264" r:id="rId11"/>
    <p:sldId id="265" r:id="rId12"/>
    <p:sldId id="266" r:id="rId13"/>
    <p:sldId id="269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arez\Documents\WHD%20OROCUINA\DIA%20MUNDIAL%20DEL%20CORAZON%20OROCUINA%20%20CHOLUTECA%20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SEXO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Gráficos!$A$7:$B$7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Gráficos!$A$8:$B$8</c:f>
              <c:numCache>
                <c:formatCode>General</c:formatCode>
                <c:ptCount val="2"/>
                <c:pt idx="0">
                  <c:v>4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035680"/>
        <c:axId val="305036464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Gráficos!$A$7:$B$7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Gráficos!$A$9:$B$9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037640"/>
        <c:axId val="305038032"/>
      </c:lineChart>
      <c:catAx>
        <c:axId val="30503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05036464"/>
        <c:crosses val="autoZero"/>
        <c:auto val="1"/>
        <c:lblAlgn val="ctr"/>
        <c:lblOffset val="100"/>
        <c:noMultiLvlLbl val="0"/>
      </c:catAx>
      <c:valAx>
        <c:axId val="30503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05035680"/>
        <c:crosses val="autoZero"/>
        <c:crossBetween val="between"/>
      </c:valAx>
      <c:valAx>
        <c:axId val="305038032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05037640"/>
        <c:crosses val="max"/>
        <c:crossBetween val="between"/>
      </c:valAx>
      <c:catAx>
        <c:axId val="305037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038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Edad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5.3914260717410324E-2"/>
          <c:y val="0.19486111111111112"/>
          <c:w val="0.9155301837270341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Gráficos!$B$24</c:f>
              <c:strCache>
                <c:ptCount val="1"/>
                <c:pt idx="0">
                  <c:v>Cant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Gráficos!$A$25:$A$29</c:f>
              <c:strCache>
                <c:ptCount val="5"/>
                <c:pt idx="0">
                  <c:v>30-40 años</c:v>
                </c:pt>
                <c:pt idx="1">
                  <c:v>41-50</c:v>
                </c:pt>
                <c:pt idx="2">
                  <c:v>51-60</c:v>
                </c:pt>
                <c:pt idx="3">
                  <c:v>61-70</c:v>
                </c:pt>
                <c:pt idx="4">
                  <c:v>&gt; 70 años</c:v>
                </c:pt>
              </c:strCache>
            </c:strRef>
          </c:cat>
          <c:val>
            <c:numRef>
              <c:f>Gráficos!$B$25:$B$29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038424"/>
        <c:axId val="352990128"/>
      </c:barChart>
      <c:catAx>
        <c:axId val="30503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52990128"/>
        <c:crosses val="autoZero"/>
        <c:auto val="1"/>
        <c:lblAlgn val="ctr"/>
        <c:lblOffset val="100"/>
        <c:noMultiLvlLbl val="0"/>
      </c:catAx>
      <c:valAx>
        <c:axId val="35299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05038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Gráficos!$A$36:$A$39</c:f>
              <c:strCache>
                <c:ptCount val="4"/>
                <c:pt idx="0">
                  <c:v>&lt;25</c:v>
                </c:pt>
                <c:pt idx="1">
                  <c:v>25-30</c:v>
                </c:pt>
                <c:pt idx="2">
                  <c:v>31-35</c:v>
                </c:pt>
                <c:pt idx="3">
                  <c:v>36-40</c:v>
                </c:pt>
              </c:strCache>
            </c:strRef>
          </c:cat>
          <c:val>
            <c:numRef>
              <c:f>Gráficos!$B$36:$B$39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44794400699911"/>
          <c:y val="0.89409667541557303"/>
          <c:w val="0.7676596675415573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PRESION ARTERIAL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Gráficos!$B$56</c:f>
              <c:strCache>
                <c:ptCount val="1"/>
                <c:pt idx="0">
                  <c:v>CANT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cat>
            <c:strRef>
              <c:f>Gráficos!$A$57:$A$59</c:f>
              <c:strCache>
                <c:ptCount val="3"/>
                <c:pt idx="0">
                  <c:v>&lt;120/80</c:v>
                </c:pt>
                <c:pt idx="1">
                  <c:v>&lt;140/89</c:v>
                </c:pt>
                <c:pt idx="2">
                  <c:v>&gt;140/90</c:v>
                </c:pt>
              </c:strCache>
            </c:strRef>
          </c:cat>
          <c:val>
            <c:numRef>
              <c:f>Gráficos!$B$57:$B$59</c:f>
              <c:numCache>
                <c:formatCode>General</c:formatCode>
                <c:ptCount val="3"/>
                <c:pt idx="0">
                  <c:v>9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84588801399825"/>
          <c:y val="0.1711807378244386"/>
          <c:w val="0.7453044619422571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996503537146461E-2"/>
          <c:y val="4.0758538911645645E-2"/>
          <c:w val="0.26650114262732216"/>
          <c:h val="0.7607581035677757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Gráficos!$K$8:$K$9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Gráficos!$L$8:$L$9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863965742103317E-2"/>
          <c:y val="0.89409667541557303"/>
          <c:w val="0.1650627108281083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Gráficos!$K$17:$K$18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Gráficos!$L$17:$L$18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786417322834645"/>
          <c:y val="0.89409667541557303"/>
          <c:w val="0.5514936570428696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DM+HAT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Gráficos!$L$26</c:f>
              <c:strCache>
                <c:ptCount val="1"/>
                <c:pt idx="0">
                  <c:v>CANT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Gráficos!$K$27:$K$28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Gráficos!$L$27:$L$28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19750656167978"/>
          <c:y val="0.89409667541557303"/>
          <c:w val="0.6709381014873141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TABAQUISMO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0.1044509994812414"/>
          <c:y val="0.26950037703723118"/>
          <c:w val="0.85934991122830506"/>
          <c:h val="0.56193823455034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Gráficos!$L$37</c:f>
              <c:strCache>
                <c:ptCount val="1"/>
                <c:pt idx="0">
                  <c:v>CANT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Gráficos!$K$38:$K$39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Gráficos!$L$38:$L$39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992480"/>
        <c:axId val="352991696"/>
      </c:barChart>
      <c:catAx>
        <c:axId val="35299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52991696"/>
        <c:crosses val="autoZero"/>
        <c:auto val="1"/>
        <c:lblAlgn val="ctr"/>
        <c:lblOffset val="100"/>
        <c:noMultiLvlLbl val="0"/>
      </c:catAx>
      <c:valAx>
        <c:axId val="35299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5299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CHAGAS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Gráficos!$K$50:$K$51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Gráficos!$L$50:$L$51</c:f>
              <c:numCache>
                <c:formatCode>General</c:formatCode>
                <c:ptCount val="2"/>
                <c:pt idx="0">
                  <c:v>14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52989736"/>
        <c:axId val="352988168"/>
      </c:barChart>
      <c:catAx>
        <c:axId val="35298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52988168"/>
        <c:crosses val="autoZero"/>
        <c:auto val="1"/>
        <c:lblAlgn val="ctr"/>
        <c:lblOffset val="100"/>
        <c:noMultiLvlLbl val="0"/>
      </c:catAx>
      <c:valAx>
        <c:axId val="352988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52989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7351" y="854077"/>
            <a:ext cx="10782300" cy="620496"/>
          </a:xfrm>
        </p:spPr>
        <p:txBody>
          <a:bodyPr/>
          <a:lstStyle/>
          <a:p>
            <a:r>
              <a:rPr lang="es-HN" sz="3200" dirty="0" smtClean="0">
                <a:solidFill>
                  <a:srgbClr val="002060"/>
                </a:solidFill>
              </a:rPr>
              <a:t>Aldea el </a:t>
            </a:r>
            <a:r>
              <a:rPr lang="es-HN" sz="3200" dirty="0" err="1" smtClean="0">
                <a:solidFill>
                  <a:srgbClr val="002060"/>
                </a:solidFill>
              </a:rPr>
              <a:t>Rodeito</a:t>
            </a:r>
            <a:r>
              <a:rPr lang="es-HN" sz="3200" dirty="0" smtClean="0">
                <a:solidFill>
                  <a:srgbClr val="002060"/>
                </a:solidFill>
              </a:rPr>
              <a:t>, </a:t>
            </a:r>
            <a:r>
              <a:rPr lang="es-HN" sz="3200" dirty="0" err="1" smtClean="0">
                <a:solidFill>
                  <a:srgbClr val="002060"/>
                </a:solidFill>
              </a:rPr>
              <a:t>Orocuina</a:t>
            </a:r>
            <a:r>
              <a:rPr lang="es-HN" sz="3200" dirty="0" smtClean="0">
                <a:solidFill>
                  <a:srgbClr val="002060"/>
                </a:solidFill>
              </a:rPr>
              <a:t> , Choluteca, 25 de Septiembre 2016</a:t>
            </a:r>
            <a:endParaRPr lang="es-HN" sz="3200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10800000" flipV="1">
            <a:off x="667510" y="5988908"/>
            <a:ext cx="9228201" cy="387178"/>
          </a:xfrm>
        </p:spPr>
        <p:txBody>
          <a:bodyPr>
            <a:normAutofit fontScale="85000" lnSpcReduction="20000"/>
          </a:bodyPr>
          <a:lstStyle/>
          <a:p>
            <a:r>
              <a:rPr lang="es-HN" dirty="0" smtClean="0">
                <a:solidFill>
                  <a:srgbClr val="FF0000"/>
                </a:solidFill>
              </a:rPr>
              <a:t>WWW.CARDIOSURG.ORG</a:t>
            </a:r>
            <a:endParaRPr lang="es-HN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1" y="2577031"/>
            <a:ext cx="8295504" cy="32757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51" y="1474573"/>
            <a:ext cx="8297375" cy="110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08" y="2011363"/>
            <a:ext cx="8289595" cy="3767137"/>
          </a:xfrm>
        </p:spPr>
      </p:pic>
    </p:spTree>
    <p:extLst>
      <p:ext uri="{BB962C8B-B14F-4D97-AF65-F5344CB8AC3E}">
        <p14:creationId xmlns:p14="http://schemas.microsoft.com/office/powerpoint/2010/main" val="35622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1" y="2011363"/>
            <a:ext cx="6697132" cy="3767137"/>
          </a:xfrm>
        </p:spPr>
      </p:pic>
    </p:spTree>
    <p:extLst>
      <p:ext uri="{BB962C8B-B14F-4D97-AF65-F5344CB8AC3E}">
        <p14:creationId xmlns:p14="http://schemas.microsoft.com/office/powerpoint/2010/main" val="15488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74" y="2011363"/>
            <a:ext cx="6697132" cy="3767137"/>
          </a:xfrm>
        </p:spPr>
      </p:pic>
    </p:spTree>
    <p:extLst>
      <p:ext uri="{BB962C8B-B14F-4D97-AF65-F5344CB8AC3E}">
        <p14:creationId xmlns:p14="http://schemas.microsoft.com/office/powerpoint/2010/main" val="22309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1" y="2011363"/>
            <a:ext cx="6697132" cy="3767137"/>
          </a:xfrm>
        </p:spPr>
      </p:pic>
    </p:spTree>
    <p:extLst>
      <p:ext uri="{BB962C8B-B14F-4D97-AF65-F5344CB8AC3E}">
        <p14:creationId xmlns:p14="http://schemas.microsoft.com/office/powerpoint/2010/main" val="2218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89" y="2011363"/>
            <a:ext cx="7304173" cy="3767137"/>
          </a:xfrm>
        </p:spPr>
      </p:pic>
    </p:spTree>
    <p:extLst>
      <p:ext uri="{BB962C8B-B14F-4D97-AF65-F5344CB8AC3E}">
        <p14:creationId xmlns:p14="http://schemas.microsoft.com/office/powerpoint/2010/main" val="4355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22" y="2157731"/>
            <a:ext cx="3550508" cy="3620769"/>
          </a:xfrm>
        </p:spPr>
      </p:pic>
    </p:spTree>
    <p:extLst>
      <p:ext uri="{BB962C8B-B14F-4D97-AF65-F5344CB8AC3E}">
        <p14:creationId xmlns:p14="http://schemas.microsoft.com/office/powerpoint/2010/main" val="4342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3200" dirty="0" smtClean="0"/>
              <a:t>Sexo y Edad</a:t>
            </a:r>
            <a:endParaRPr lang="es-HN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48979"/>
              </p:ext>
            </p:extLst>
          </p:nvPr>
        </p:nvGraphicFramePr>
        <p:xfrm>
          <a:off x="676276" y="2011363"/>
          <a:ext cx="4357044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902924"/>
              </p:ext>
            </p:extLst>
          </p:nvPr>
        </p:nvGraphicFramePr>
        <p:xfrm>
          <a:off x="5404022" y="2597943"/>
          <a:ext cx="4629664" cy="288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51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102942"/>
              </p:ext>
            </p:extLst>
          </p:nvPr>
        </p:nvGraphicFramePr>
        <p:xfrm>
          <a:off x="676276" y="2011363"/>
          <a:ext cx="4027530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796013"/>
              </p:ext>
            </p:extLst>
          </p:nvPr>
        </p:nvGraphicFramePr>
        <p:xfrm>
          <a:off x="5840627" y="2057400"/>
          <a:ext cx="3855308" cy="331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85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3600" dirty="0" smtClean="0"/>
              <a:t>Hipertensión Arterial</a:t>
            </a:r>
            <a:endParaRPr lang="es-HN" sz="36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999638"/>
              </p:ext>
            </p:extLst>
          </p:nvPr>
        </p:nvGraphicFramePr>
        <p:xfrm>
          <a:off x="676274" y="2011363"/>
          <a:ext cx="1075372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413184"/>
              </p:ext>
            </p:extLst>
          </p:nvPr>
        </p:nvGraphicFramePr>
        <p:xfrm>
          <a:off x="5379308" y="2314832"/>
          <a:ext cx="4000821" cy="2825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45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784497"/>
              </p:ext>
            </p:extLst>
          </p:nvPr>
        </p:nvGraphicFramePr>
        <p:xfrm>
          <a:off x="676276" y="2011363"/>
          <a:ext cx="3862774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919100"/>
              </p:ext>
            </p:extLst>
          </p:nvPr>
        </p:nvGraphicFramePr>
        <p:xfrm>
          <a:off x="6664411" y="2555080"/>
          <a:ext cx="3130378" cy="240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24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311187"/>
              </p:ext>
            </p:extLst>
          </p:nvPr>
        </p:nvGraphicFramePr>
        <p:xfrm>
          <a:off x="676276" y="2011363"/>
          <a:ext cx="6581260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54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graphicFrame>
        <p:nvGraphicFramePr>
          <p:cNvPr id="4" name="Marcador de contenid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451350"/>
              </p:ext>
            </p:extLst>
          </p:nvPr>
        </p:nvGraphicFramePr>
        <p:xfrm>
          <a:off x="1128585" y="2011363"/>
          <a:ext cx="7191632" cy="376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o" r:id="rId3" imgW="5613324" imgH="7243157" progId="Word.Document.12">
                  <p:embed/>
                </p:oleObj>
              </mc:Choice>
              <mc:Fallback>
                <p:oleObj name="Documento" r:id="rId3" imgW="5613324" imgH="72431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8585" y="2011363"/>
                        <a:ext cx="7191632" cy="376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63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51" y="2011363"/>
            <a:ext cx="7844752" cy="3767137"/>
          </a:xfrm>
        </p:spPr>
      </p:pic>
    </p:spTree>
    <p:extLst>
      <p:ext uri="{BB962C8B-B14F-4D97-AF65-F5344CB8AC3E}">
        <p14:creationId xmlns:p14="http://schemas.microsoft.com/office/powerpoint/2010/main" val="40923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00" y="2052552"/>
            <a:ext cx="5022849" cy="3767137"/>
          </a:xfrm>
        </p:spPr>
      </p:pic>
    </p:spTree>
    <p:extLst>
      <p:ext uri="{BB962C8B-B14F-4D97-AF65-F5344CB8AC3E}">
        <p14:creationId xmlns:p14="http://schemas.microsoft.com/office/powerpoint/2010/main" val="36385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a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Metrópoli</Template>
  <TotalTime>22</TotalTime>
  <Words>27</Words>
  <Application>Microsoft Office PowerPoint</Application>
  <PresentationFormat>Panorámica</PresentationFormat>
  <Paragraphs>12</Paragraphs>
  <Slides>15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 Light</vt:lpstr>
      <vt:lpstr>Metropolitana</vt:lpstr>
      <vt:lpstr>Documento</vt:lpstr>
      <vt:lpstr>Aldea el Rodeito, Orocuina , Choluteca, 25 de Septiembre 2016</vt:lpstr>
      <vt:lpstr>Sexo y Edad</vt:lpstr>
      <vt:lpstr>Presentación de PowerPoint</vt:lpstr>
      <vt:lpstr>Hipertensión Arterial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Tribunal Superior de Cuentas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Aldea el Rodeito, Orocuina , Choluteca, 25 de Septiembre 2016</dc:title>
  <dc:creator>Linarez</dc:creator>
  <cp:lastModifiedBy>Linarez</cp:lastModifiedBy>
  <cp:revision>6</cp:revision>
  <dcterms:created xsi:type="dcterms:W3CDTF">2016-10-04T23:58:59Z</dcterms:created>
  <dcterms:modified xsi:type="dcterms:W3CDTF">2016-10-09T21:50:49Z</dcterms:modified>
</cp:coreProperties>
</file>