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63" r:id="rId4"/>
    <p:sldId id="258" r:id="rId5"/>
    <p:sldId id="259" r:id="rId6"/>
    <p:sldId id="260" r:id="rId7"/>
    <p:sldId id="261" r:id="rId8"/>
    <p:sldId id="264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err="1" smtClean="0">
                <a:solidFill>
                  <a:srgbClr val="FF0000"/>
                </a:solidFill>
              </a:rPr>
              <a:t>Celebracion</a:t>
            </a:r>
            <a:r>
              <a:rPr lang="es-HN" dirty="0" smtClean="0">
                <a:solidFill>
                  <a:srgbClr val="FF0000"/>
                </a:solidFill>
              </a:rPr>
              <a:t> </a:t>
            </a:r>
            <a:r>
              <a:rPr lang="es-HN" dirty="0" err="1" smtClean="0">
                <a:solidFill>
                  <a:srgbClr val="FF0000"/>
                </a:solidFill>
              </a:rPr>
              <a:t>Dia</a:t>
            </a:r>
            <a:r>
              <a:rPr lang="es-HN" dirty="0" smtClean="0">
                <a:solidFill>
                  <a:srgbClr val="FF0000"/>
                </a:solidFill>
              </a:rPr>
              <a:t> Mundial del </a:t>
            </a:r>
            <a:r>
              <a:rPr lang="es-HN" dirty="0" err="1" smtClean="0">
                <a:solidFill>
                  <a:srgbClr val="FF0000"/>
                </a:solidFill>
              </a:rPr>
              <a:t>Corazon</a:t>
            </a:r>
            <a:r>
              <a:rPr lang="es-HN" dirty="0" smtClean="0">
                <a:solidFill>
                  <a:srgbClr val="FF0000"/>
                </a:solidFill>
              </a:rPr>
              <a:t> / </a:t>
            </a:r>
            <a:r>
              <a:rPr lang="es-HN" dirty="0" smtClean="0">
                <a:solidFill>
                  <a:srgbClr val="FF0000"/>
                </a:solidFill>
              </a:rPr>
              <a:t>Choluteca</a:t>
            </a:r>
            <a:r>
              <a:rPr lang="es-HN" smtClean="0">
                <a:solidFill>
                  <a:srgbClr val="FF0000"/>
                </a:solidFill>
              </a:rPr>
              <a:t>, Honduras </a:t>
            </a:r>
            <a:r>
              <a:rPr lang="es-HN" dirty="0" smtClean="0">
                <a:solidFill>
                  <a:srgbClr val="FF0000"/>
                </a:solidFill>
              </a:rPr>
              <a:t>2015</a:t>
            </a:r>
            <a:endParaRPr lang="es-H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solidFill>
                  <a:srgbClr val="FF0000"/>
                </a:solidFill>
              </a:rPr>
              <a:t>Conclusiones</a:t>
            </a:r>
            <a:endParaRPr lang="es-HN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HN" dirty="0" smtClean="0">
                <a:solidFill>
                  <a:srgbClr val="FF0000"/>
                </a:solidFill>
              </a:rPr>
              <a:t>1.</a:t>
            </a:r>
            <a:r>
              <a:rPr lang="es-HN" dirty="0" smtClean="0"/>
              <a:t>- </a:t>
            </a:r>
            <a:r>
              <a:rPr lang="es-HN" sz="2600" dirty="0" smtClean="0"/>
              <a:t>61 </a:t>
            </a:r>
            <a:r>
              <a:rPr lang="es-HN" sz="2600" dirty="0"/>
              <a:t>personas atendidas; 60 % sexo femenino</a:t>
            </a:r>
            <a:r>
              <a:rPr lang="es-HN" sz="2600" dirty="0" smtClean="0"/>
              <a:t>, 40 %  Masculino</a:t>
            </a:r>
            <a:endParaRPr lang="es-HN" sz="2600" dirty="0"/>
          </a:p>
          <a:p>
            <a:r>
              <a:rPr lang="es-HN" sz="2600" dirty="0"/>
              <a:t> </a:t>
            </a:r>
            <a:r>
              <a:rPr lang="es-HN" sz="2600" dirty="0">
                <a:solidFill>
                  <a:srgbClr val="FF0000"/>
                </a:solidFill>
              </a:rPr>
              <a:t>2.- </a:t>
            </a:r>
            <a:r>
              <a:rPr lang="es-HN" sz="2600" dirty="0"/>
              <a:t>48 % tienen Obesidad, el 60 % de hombres y mujeres tienen mas del valor normal de circunferencia abdominal.</a:t>
            </a:r>
          </a:p>
          <a:p>
            <a:r>
              <a:rPr lang="es-HN" sz="2600" dirty="0">
                <a:solidFill>
                  <a:srgbClr val="FF0000"/>
                </a:solidFill>
              </a:rPr>
              <a:t> 3</a:t>
            </a:r>
            <a:r>
              <a:rPr lang="es-HN" sz="2600" dirty="0"/>
              <a:t>.-El 40 % de los personas evaluadas son Hipertensas,  50% de ellas están controladas el otro 50 % no tienen buen control farmacológico.</a:t>
            </a:r>
          </a:p>
          <a:p>
            <a:r>
              <a:rPr lang="es-HN" sz="2600" dirty="0"/>
              <a:t> </a:t>
            </a:r>
            <a:r>
              <a:rPr lang="es-HN" sz="2600" dirty="0">
                <a:solidFill>
                  <a:srgbClr val="FF0000"/>
                </a:solidFill>
              </a:rPr>
              <a:t>4.-</a:t>
            </a:r>
            <a:r>
              <a:rPr lang="es-HN" sz="2600" dirty="0"/>
              <a:t>El 20 de las personas son Diabéticas, el 83 % de estos Diabéticos no tienen adecuado control de su Glicemia.</a:t>
            </a:r>
          </a:p>
          <a:p>
            <a:r>
              <a:rPr lang="es-HN" sz="2600" dirty="0"/>
              <a:t> </a:t>
            </a:r>
            <a:r>
              <a:rPr lang="es-HN" sz="2600" dirty="0">
                <a:solidFill>
                  <a:srgbClr val="FF0000"/>
                </a:solidFill>
              </a:rPr>
              <a:t>5</a:t>
            </a:r>
            <a:r>
              <a:rPr lang="es-HN" sz="2600" dirty="0"/>
              <a:t>.-El 74 % tienen LDL &gt; 100.</a:t>
            </a:r>
          </a:p>
          <a:p>
            <a:r>
              <a:rPr lang="es-HN" sz="2600" dirty="0">
                <a:solidFill>
                  <a:srgbClr val="FF0000"/>
                </a:solidFill>
              </a:rPr>
              <a:t> 6.- </a:t>
            </a:r>
            <a:r>
              <a:rPr lang="es-HN" sz="2600" dirty="0"/>
              <a:t>EL 30 % tienen HDL &lt;de 40.</a:t>
            </a:r>
          </a:p>
          <a:p>
            <a:r>
              <a:rPr lang="es-HN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4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871" y="1927654"/>
            <a:ext cx="3756453" cy="342694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HN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363" y="1927654"/>
            <a:ext cx="3624648" cy="342694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428633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719" y="2024315"/>
            <a:ext cx="3826493" cy="281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43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5146" y="2097088"/>
            <a:ext cx="6751231" cy="390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6292" y="2154751"/>
            <a:ext cx="3987114" cy="296094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3406" y="2154750"/>
            <a:ext cx="3616410" cy="296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5189" y="2097088"/>
            <a:ext cx="3797643" cy="27676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2833" y="2097088"/>
            <a:ext cx="3311610" cy="276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670" y="2097088"/>
            <a:ext cx="3538421" cy="287032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091" y="2097088"/>
            <a:ext cx="3645724" cy="287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4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097088"/>
            <a:ext cx="4584589" cy="275563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6002" y="2097088"/>
            <a:ext cx="4324160" cy="275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1365" y="2050201"/>
            <a:ext cx="3214223" cy="225818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178" y="2050201"/>
            <a:ext cx="3549268" cy="225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31</TotalTime>
  <Words>127</Words>
  <Application>Microsoft Office PowerPoint</Application>
  <PresentationFormat>Panorámica</PresentationFormat>
  <Paragraphs>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</vt:vector>
  </TitlesOfParts>
  <Company>Tribunal Superior de Cuentas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Linarez</dc:creator>
  <cp:lastModifiedBy>Linarez</cp:lastModifiedBy>
  <cp:revision>8</cp:revision>
  <dcterms:created xsi:type="dcterms:W3CDTF">2015-09-29T04:34:15Z</dcterms:created>
  <dcterms:modified xsi:type="dcterms:W3CDTF">2016-06-13T05:38:22Z</dcterms:modified>
</cp:coreProperties>
</file>